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</p:sldIdLst>
  <p:sldSz cx="14630400" cy="8229600"/>
  <p:notesSz cx="8229600" cy="14630400"/>
  <p:embeddedFontLst>
    <p:embeddedFont>
      <p:font typeface="Inter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71" autoAdjust="0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74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2393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65427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Automated Codebase Refactoring and Comprehension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5038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Revolutionizing how developers, educators, and recruiters interact with code.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73066"/>
            <a:ext cx="5407819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Team &amp; Deliverables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275046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Sahil Sharma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34934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 Engineer &amp; AI Architect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Builds backend services, integrates AI models, and designs APIs.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6486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Harsh Raj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526375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 Developer &amp; Deployment Lead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Develops UI, ensures integration, deploys the app, and documents workflows.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750463"/>
            <a:ext cx="3572470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7EBD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Deliverables</a:t>
            </a:r>
            <a:endParaRPr lang="en-US" sz="2800" dirty="0"/>
          </a:p>
        </p:txBody>
      </p:sp>
      <p:sp>
        <p:nvSpPr>
          <p:cNvPr id="8" name="Text 6"/>
          <p:cNvSpPr/>
          <p:nvPr/>
        </p:nvSpPr>
        <p:spPr>
          <a:xfrm>
            <a:off x="7599521" y="34238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Functional and responsive frontend.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86607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 integration between frontend and backend APIs.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711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Deployment setup on Vercel and Render.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11337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Performance metrics, test cases, and debugging reports.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9184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Clear documentation of workflows and processes.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F886C1-21ED-8E7B-B81C-B8881022A27C}"/>
              </a:ext>
            </a:extLst>
          </p:cNvPr>
          <p:cNvSpPr/>
          <p:nvPr/>
        </p:nvSpPr>
        <p:spPr>
          <a:xfrm>
            <a:off x="12604830" y="7720314"/>
            <a:ext cx="2025570" cy="50928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66838"/>
            <a:ext cx="7236619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Roadmap: Key Milestones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24158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phased approach ensures continuous progress and timely delivery of a high-quality solution.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948357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5" name="Shape 3"/>
          <p:cNvSpPr/>
          <p:nvPr/>
        </p:nvSpPr>
        <p:spPr>
          <a:xfrm>
            <a:off x="3301960" y="4494728"/>
            <a:ext cx="30480" cy="453628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6" name="Shape 4"/>
          <p:cNvSpPr/>
          <p:nvPr/>
        </p:nvSpPr>
        <p:spPr>
          <a:xfrm>
            <a:off x="3232190" y="4863346"/>
            <a:ext cx="170021" cy="170021"/>
          </a:xfrm>
          <a:prstGeom prst="roundRect">
            <a:avLst>
              <a:gd name="adj" fmla="val 268908"/>
            </a:avLst>
          </a:prstGeom>
          <a:solidFill>
            <a:srgbClr val="007EBD"/>
          </a:solidFill>
          <a:ln/>
        </p:spPr>
      </p:sp>
      <p:sp>
        <p:nvSpPr>
          <p:cNvPr id="7" name="Text 5"/>
          <p:cNvSpPr/>
          <p:nvPr/>
        </p:nvSpPr>
        <p:spPr>
          <a:xfrm>
            <a:off x="1828681" y="303395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Review 1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1020604" y="3542109"/>
            <a:ext cx="459331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Proposal &amp; Approach (Aug 30, 2025)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967293" y="4948357"/>
            <a:ext cx="30480" cy="453628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0" name="Shape 8"/>
          <p:cNvSpPr/>
          <p:nvPr/>
        </p:nvSpPr>
        <p:spPr>
          <a:xfrm>
            <a:off x="5897523" y="4863346"/>
            <a:ext cx="170021" cy="170021"/>
          </a:xfrm>
          <a:prstGeom prst="roundRect">
            <a:avLst>
              <a:gd name="adj" fmla="val 268908"/>
            </a:avLst>
          </a:prstGeom>
          <a:solidFill>
            <a:srgbClr val="007EBD"/>
          </a:solidFill>
          <a:ln/>
        </p:spPr>
      </p:sp>
      <p:sp>
        <p:nvSpPr>
          <p:cNvPr id="11" name="Text 9"/>
          <p:cNvSpPr/>
          <p:nvPr/>
        </p:nvSpPr>
        <p:spPr>
          <a:xfrm>
            <a:off x="4494014" y="562879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Review 2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3685818" y="6136957"/>
            <a:ext cx="45934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Functional Prototype with Core Features (Sep 30, 2025)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632508" y="4494728"/>
            <a:ext cx="30480" cy="453628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4" name="Shape 12"/>
          <p:cNvSpPr/>
          <p:nvPr/>
        </p:nvSpPr>
        <p:spPr>
          <a:xfrm>
            <a:off x="8562737" y="4863346"/>
            <a:ext cx="170021" cy="170021"/>
          </a:xfrm>
          <a:prstGeom prst="roundRect">
            <a:avLst>
              <a:gd name="adj" fmla="val 268908"/>
            </a:avLst>
          </a:prstGeom>
          <a:solidFill>
            <a:srgbClr val="007EBD"/>
          </a:solidFill>
          <a:ln/>
        </p:spPr>
      </p:sp>
      <p:sp>
        <p:nvSpPr>
          <p:cNvPr id="15" name="Text 13"/>
          <p:cNvSpPr/>
          <p:nvPr/>
        </p:nvSpPr>
        <p:spPr>
          <a:xfrm>
            <a:off x="7159228" y="303395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Review 3</a:t>
            </a:r>
            <a:endParaRPr lang="en-US" sz="2300" dirty="0"/>
          </a:p>
        </p:txBody>
      </p:sp>
      <p:sp>
        <p:nvSpPr>
          <p:cNvPr id="16" name="Text 14"/>
          <p:cNvSpPr/>
          <p:nvPr/>
        </p:nvSpPr>
        <p:spPr>
          <a:xfrm>
            <a:off x="6351032" y="3542109"/>
            <a:ext cx="45934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Fully Deployed Version with Refined UI (Nov 8, 2025)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11297841" y="4948357"/>
            <a:ext cx="30480" cy="453628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8" name="Shape 16"/>
          <p:cNvSpPr/>
          <p:nvPr/>
        </p:nvSpPr>
        <p:spPr>
          <a:xfrm>
            <a:off x="11228070" y="4863346"/>
            <a:ext cx="170021" cy="170021"/>
          </a:xfrm>
          <a:prstGeom prst="roundRect">
            <a:avLst>
              <a:gd name="adj" fmla="val 268908"/>
            </a:avLst>
          </a:prstGeom>
          <a:solidFill>
            <a:srgbClr val="007EBD"/>
          </a:solidFill>
          <a:ln/>
        </p:spPr>
      </p:sp>
      <p:sp>
        <p:nvSpPr>
          <p:cNvPr id="19" name="Text 17"/>
          <p:cNvSpPr/>
          <p:nvPr/>
        </p:nvSpPr>
        <p:spPr>
          <a:xfrm>
            <a:off x="9824561" y="562879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Review 4</a:t>
            </a:r>
            <a:endParaRPr lang="en-US" sz="2300" dirty="0"/>
          </a:p>
        </p:txBody>
      </p:sp>
      <p:sp>
        <p:nvSpPr>
          <p:cNvPr id="20" name="Text 18"/>
          <p:cNvSpPr/>
          <p:nvPr/>
        </p:nvSpPr>
        <p:spPr>
          <a:xfrm>
            <a:off x="9016365" y="6136957"/>
            <a:ext cx="45934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Final Project Report &amp; Supporting Materials (Dec 5, 2025)</a:t>
            </a:r>
            <a:endParaRPr lang="en-US" sz="17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1D74B8C-745A-1212-9A75-7C5C57F82E0D}"/>
              </a:ext>
            </a:extLst>
          </p:cNvPr>
          <p:cNvSpPr/>
          <p:nvPr/>
        </p:nvSpPr>
        <p:spPr>
          <a:xfrm>
            <a:off x="12604830" y="7720314"/>
            <a:ext cx="2025570" cy="50928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4065"/>
            <a:ext cx="9566910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Challenge: Navigating Messy Codebases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309312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Poorly organized code creates significant hurdles for understanding, maintaining, and evaluating software projects. This project directly addresses these common pain points: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074081"/>
            <a:ext cx="4196358" cy="2111454"/>
          </a:xfrm>
          <a:prstGeom prst="roundRect">
            <a:avLst>
              <a:gd name="adj" fmla="val 451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2D4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4074081"/>
            <a:ext cx="121920" cy="2111454"/>
          </a:xfrm>
          <a:prstGeom prst="roundRect">
            <a:avLst>
              <a:gd name="adj" fmla="val 78139"/>
            </a:avLst>
          </a:prstGeom>
          <a:solidFill>
            <a:srgbClr val="007EBD"/>
          </a:solidFill>
          <a:ln/>
        </p:spPr>
      </p:sp>
      <p:sp>
        <p:nvSpPr>
          <p:cNvPr id="6" name="Text 4"/>
          <p:cNvSpPr/>
          <p:nvPr/>
        </p:nvSpPr>
        <p:spPr>
          <a:xfrm>
            <a:off x="1173004" y="433137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Poor Documentation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1173004" y="4839533"/>
            <a:ext cx="355985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Developers struggle to understand or extend existing code.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4074081"/>
            <a:ext cx="4196358" cy="2111454"/>
          </a:xfrm>
          <a:prstGeom prst="roundRect">
            <a:avLst>
              <a:gd name="adj" fmla="val 451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2D4E5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16962" y="4074081"/>
            <a:ext cx="121920" cy="2111454"/>
          </a:xfrm>
          <a:prstGeom prst="roundRect">
            <a:avLst>
              <a:gd name="adj" fmla="val 78139"/>
            </a:avLst>
          </a:prstGeom>
          <a:solidFill>
            <a:srgbClr val="007EBD"/>
          </a:solidFill>
          <a:ln/>
        </p:spPr>
      </p:sp>
      <p:sp>
        <p:nvSpPr>
          <p:cNvPr id="10" name="Text 8"/>
          <p:cNvSpPr/>
          <p:nvPr/>
        </p:nvSpPr>
        <p:spPr>
          <a:xfrm>
            <a:off x="5596176" y="433137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High Complexity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5596176" y="4839533"/>
            <a:ext cx="355985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Messy, unstructured code increases bugs and slows progress.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4074081"/>
            <a:ext cx="4196358" cy="2111454"/>
          </a:xfrm>
          <a:prstGeom prst="roundRect">
            <a:avLst>
              <a:gd name="adj" fmla="val 451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2D4E5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40133" y="4074081"/>
            <a:ext cx="121920" cy="2111454"/>
          </a:xfrm>
          <a:prstGeom prst="roundRect">
            <a:avLst>
              <a:gd name="adj" fmla="val 78139"/>
            </a:avLst>
          </a:prstGeom>
          <a:solidFill>
            <a:srgbClr val="007EBD"/>
          </a:solidFill>
          <a:ln/>
        </p:spPr>
      </p:sp>
      <p:sp>
        <p:nvSpPr>
          <p:cNvPr id="14" name="Text 12"/>
          <p:cNvSpPr/>
          <p:nvPr/>
        </p:nvSpPr>
        <p:spPr>
          <a:xfrm>
            <a:off x="10019348" y="433137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Knowledge Transfer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10019348" y="4839533"/>
            <a:ext cx="355985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New developers or students find it hard to grasp logic and concepts.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97C66A-B3A0-6274-CA4C-98844E2B6BC5}"/>
              </a:ext>
            </a:extLst>
          </p:cNvPr>
          <p:cNvSpPr/>
          <p:nvPr/>
        </p:nvSpPr>
        <p:spPr>
          <a:xfrm>
            <a:off x="12604830" y="7691377"/>
            <a:ext cx="2025570" cy="50928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13297"/>
            <a:ext cx="10149364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Solution: AI-Powered Code Understanding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266235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AI-powered system analyzes, refactors, and documents code, generating interview-style questions to streamline learning and assessment.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43313"/>
            <a:ext cx="4196358" cy="2972991"/>
          </a:xfrm>
          <a:prstGeom prst="roundRect">
            <a:avLst>
              <a:gd name="adj" fmla="val 3204"/>
            </a:avLst>
          </a:prstGeom>
          <a:solidFill>
            <a:srgbClr val="CCEEFF"/>
          </a:solidFill>
          <a:ln w="7620">
            <a:solidFill>
              <a:srgbClr val="5E98F1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8224" y="387774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98F1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4026575"/>
            <a:ext cx="306110" cy="38266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4785003"/>
            <a:ext cx="317777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Automated Refactoring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028224" y="5293162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Transforms messy code into clean, structured, and readable format.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643313"/>
            <a:ext cx="4196358" cy="2972991"/>
          </a:xfrm>
          <a:prstGeom prst="roundRect">
            <a:avLst>
              <a:gd name="adj" fmla="val 3204"/>
            </a:avLst>
          </a:prstGeom>
          <a:solidFill>
            <a:srgbClr val="CCEEFF"/>
          </a:solidFill>
          <a:ln w="7620">
            <a:solidFill>
              <a:srgbClr val="5CC97B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51396" y="387774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CC97B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562" y="4026575"/>
            <a:ext cx="306110" cy="38266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51396" y="4785003"/>
            <a:ext cx="356425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Enhanced Documentation</a:t>
            </a:r>
            <a:endParaRPr lang="en-US" sz="2300" dirty="0"/>
          </a:p>
        </p:txBody>
      </p:sp>
      <p:sp>
        <p:nvSpPr>
          <p:cNvPr id="13" name="Text 9"/>
          <p:cNvSpPr/>
          <p:nvPr/>
        </p:nvSpPr>
        <p:spPr>
          <a:xfrm>
            <a:off x="5451396" y="5293162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Adds inline comments and generates human-readable summaries.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643313"/>
            <a:ext cx="4196358" cy="2972991"/>
          </a:xfrm>
          <a:prstGeom prst="roundRect">
            <a:avLst>
              <a:gd name="adj" fmla="val 3204"/>
            </a:avLst>
          </a:prstGeom>
          <a:solidFill>
            <a:srgbClr val="CCEEFF"/>
          </a:solidFill>
          <a:ln w="7620">
            <a:solidFill>
              <a:srgbClr val="B05EF1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74568" y="387774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B05EF1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1734" y="4026575"/>
            <a:ext cx="306110" cy="38266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4568" y="478500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Question Generation</a:t>
            </a:r>
            <a:endParaRPr lang="en-US" sz="2300" dirty="0"/>
          </a:p>
        </p:txBody>
      </p:sp>
      <p:sp>
        <p:nvSpPr>
          <p:cNvPr id="18" name="Text 13"/>
          <p:cNvSpPr/>
          <p:nvPr/>
        </p:nvSpPr>
        <p:spPr>
          <a:xfrm>
            <a:off x="9874568" y="5293162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Creates tailored, interview-style technical questions from the codebase.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597C66A-B3A0-6274-CA4C-98844E2B6BC5}"/>
              </a:ext>
            </a:extLst>
          </p:cNvPr>
          <p:cNvSpPr/>
          <p:nvPr/>
        </p:nvSpPr>
        <p:spPr>
          <a:xfrm>
            <a:off x="12604830" y="7684175"/>
            <a:ext cx="2025570" cy="50928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6816"/>
            <a:ext cx="4763333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Who Benefits?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93790" y="2274213"/>
            <a:ext cx="214955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Students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2873097"/>
            <a:ext cx="214955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 from clean, documented code.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04003"/>
            <a:ext cx="214955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Practice with relevant code-based questions.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04367" y="2274213"/>
            <a:ext cx="214955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Developers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3504367" y="2873097"/>
            <a:ext cx="214955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Quickly understand large repositories.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3504367" y="4404003"/>
            <a:ext cx="214955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Streamline code maintenance and collaboration.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14943" y="2274213"/>
            <a:ext cx="2149554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Recruiters &amp; Educators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6214943" y="3245168"/>
            <a:ext cx="214955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Automatically generate technical interview questions.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14943" y="5138976"/>
            <a:ext cx="214955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exam questions for code comprehension assessment.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66838"/>
            <a:ext cx="6125051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How It Works: Core Features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24158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system simplifies complex code through intelligent analysis and generation.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33951"/>
            <a:ext cx="4196358" cy="680442"/>
          </a:xfrm>
          <a:prstGeom prst="roundRect">
            <a:avLst>
              <a:gd name="adj" fmla="val 48002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2721888" y="316146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020604" y="3941207"/>
            <a:ext cx="3742730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Code Understanding &amp; Refactoring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1020604" y="4821436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Analyzes project structure, reorganizes code, adds comments, and improves formatting without altering functionality.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033951"/>
            <a:ext cx="4196358" cy="680442"/>
          </a:xfrm>
          <a:prstGeom prst="roundRect">
            <a:avLst>
              <a:gd name="adj" fmla="val 48002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145060" y="316146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443776" y="3941207"/>
            <a:ext cx="371094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Automated Documentation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5443776" y="444936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Generates human-readable summaries for files and functions, making codebases accessible.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033951"/>
            <a:ext cx="4196358" cy="680442"/>
          </a:xfrm>
          <a:prstGeom prst="roundRect">
            <a:avLst>
              <a:gd name="adj" fmla="val 48002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1568232" y="316146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9866948" y="394120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Question Generation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9866948" y="444936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creates interview-style questions based on code logic, aiding learning and evaluation.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97C66A-B3A0-6274-CA4C-98844E2B6BC5}"/>
              </a:ext>
            </a:extLst>
          </p:cNvPr>
          <p:cNvSpPr/>
          <p:nvPr/>
        </p:nvSpPr>
        <p:spPr>
          <a:xfrm>
            <a:off x="12604830" y="7720314"/>
            <a:ext cx="2025570" cy="50928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3637" y="411480"/>
            <a:ext cx="5507831" cy="392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Flexible Input, Comprehensive Output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523637" y="1121926"/>
            <a:ext cx="2356723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7EBD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Input Options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523637" y="1565910"/>
            <a:ext cx="660904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Upload a ZIP file of your code.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23637" y="1857613"/>
            <a:ext cx="660904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Paste raw code directly.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23637" y="2149316"/>
            <a:ext cx="660904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a GitHub repository link.</a:t>
            </a:r>
            <a:endParaRPr lang="en-US" sz="11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37" y="2556986"/>
            <a:ext cx="6609040" cy="660904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05343" y="1121926"/>
            <a:ext cx="2356723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7EBD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Output Deliverables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505343" y="1565910"/>
            <a:ext cx="660904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Refactored code with inline comments.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7505343" y="1857613"/>
            <a:ext cx="660904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documentation.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7505343" y="2149316"/>
            <a:ext cx="660904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 tailored interview questions for assessment.</a:t>
            </a:r>
            <a:endParaRPr lang="en-US" sz="115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0926" y="2556986"/>
            <a:ext cx="6609040" cy="66090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47825"/>
            <a:ext cx="10099358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Tech Stack: Powering Intelligent Solutions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793790" y="2696885"/>
            <a:ext cx="13042821" cy="3266837"/>
          </a:xfrm>
          <a:prstGeom prst="roundRect">
            <a:avLst>
              <a:gd name="adj" fmla="val 291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70450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343" y="284821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940379" y="2848213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React/Next.js for responsive web interface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3354824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28343" y="349853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940379" y="3498533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 with FastAPI for robust APIs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00514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343" y="4148852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Core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4940379" y="4148852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LLMs like Gemini Pro/ Groq API/ OpenRouter for code analysis and generation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465546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343" y="4799171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4940379" y="4799171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GitHub API and vector databases for embeddings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530578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343" y="5449491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Deployment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4940379" y="5449491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Vercel (frontend) and Render (backend) for seamless hosting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2188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choice of technologies ensures scalability, efficiency, and high performance.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4D08BC2-85AF-AFE5-3B8A-1CCD37043DE3}"/>
              </a:ext>
            </a:extLst>
          </p:cNvPr>
          <p:cNvSpPr/>
          <p:nvPr/>
        </p:nvSpPr>
        <p:spPr>
          <a:xfrm>
            <a:off x="12627980" y="7720314"/>
            <a:ext cx="2025570" cy="50928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28192"/>
            <a:ext cx="9384983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Workflow: A Three-Phase Approach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478774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61284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1. Input Phase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1020604" y="6121003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upload a code repository or specify a topic for analysis.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478774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61284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2. Processing Phase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5368171" y="6121003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File Tree Walker → Code Analyzer → Refactorer → Question Generator transforms the input.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478774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61284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3. Output Phase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9715738" y="6121003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Delivers refactored, documented code and an interview preparation module.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C427B7-4839-939E-3EE6-7153D9CA153D}"/>
              </a:ext>
            </a:extLst>
          </p:cNvPr>
          <p:cNvSpPr/>
          <p:nvPr/>
        </p:nvSpPr>
        <p:spPr>
          <a:xfrm>
            <a:off x="12604830" y="7720314"/>
            <a:ext cx="2025570" cy="50928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5083" y="457200"/>
            <a:ext cx="8761333" cy="545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Comprehensive LLM Evaluation Framework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65083" y="1335286"/>
            <a:ext cx="13300234" cy="532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systematically assess different LLM APIs (Grok, Claude, Gemini, GPT, etc.) for code refactoring and comprehension, we will implement a robust evaluation framework. This involves a matrix-based approach combining both automated metrics and human evaluation.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665083" y="2054543"/>
            <a:ext cx="4322564" cy="5723215"/>
          </a:xfrm>
          <a:prstGeom prst="roundRect">
            <a:avLst>
              <a:gd name="adj" fmla="val 161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87943" y="2077403"/>
            <a:ext cx="4276844" cy="498872"/>
          </a:xfrm>
          <a:prstGeom prst="roundRect">
            <a:avLst>
              <a:gd name="adj" fmla="val 8502"/>
            </a:avLst>
          </a:prstGeom>
          <a:solidFill>
            <a:srgbClr val="CCEEFF"/>
          </a:solidFill>
          <a:ln/>
        </p:spPr>
      </p:sp>
      <p:sp>
        <p:nvSpPr>
          <p:cNvPr id="6" name="Text 4"/>
          <p:cNvSpPr/>
          <p:nvPr/>
        </p:nvSpPr>
        <p:spPr>
          <a:xfrm>
            <a:off x="854154" y="2742486"/>
            <a:ext cx="2426256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Evaluation Matrix Setup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854154" y="3115032"/>
            <a:ext cx="3944422" cy="1596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evaluation will utilize a matrix where rows represent specific prompts/tasks crucial for our project, and columns correspond to the various LLM models and their versions. Each cell will contain objective and subjective scores for direct, side-by-side performance comparisons.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854154" y="4811435"/>
            <a:ext cx="3944422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Rows:</a:t>
            </a: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Code refactoring, documentation generation, code comprehension, interview question creation.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854154" y="5667851"/>
            <a:ext cx="3944422" cy="532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Columns:</a:t>
            </a: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Grok, Claude, Gemini, GPT (and their specific versions/releases).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854154" y="6258163"/>
            <a:ext cx="3944422" cy="532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Cells:</a:t>
            </a: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Objective and subjective scores for each prompt-model combination.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5153858" y="2054543"/>
            <a:ext cx="4322564" cy="5723215"/>
          </a:xfrm>
          <a:prstGeom prst="roundRect">
            <a:avLst>
              <a:gd name="adj" fmla="val 161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5176718" y="2077403"/>
            <a:ext cx="4276844" cy="498872"/>
          </a:xfrm>
          <a:prstGeom prst="roundRect">
            <a:avLst>
              <a:gd name="adj" fmla="val 8502"/>
            </a:avLst>
          </a:prstGeom>
          <a:solidFill>
            <a:srgbClr val="CCEEFF"/>
          </a:solidFill>
          <a:ln/>
        </p:spPr>
      </p:sp>
      <p:sp>
        <p:nvSpPr>
          <p:cNvPr id="13" name="Text 11"/>
          <p:cNvSpPr/>
          <p:nvPr/>
        </p:nvSpPr>
        <p:spPr>
          <a:xfrm>
            <a:off x="5342930" y="2742486"/>
            <a:ext cx="2182535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Automated Metrics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5342930" y="3115032"/>
            <a:ext cx="3944422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quantitative assessment, we will employ several automated metrics tailored to code-related tasks: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5342930" y="4013121"/>
            <a:ext cx="3944422" cy="1330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b="1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BLEU / ROUGE:</a:t>
            </a: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measure the similarity between generated documentation and reference texts. BLEU assesses n-gram overlap, while ROUGE focuses on recall of content.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5342930" y="5401747"/>
            <a:ext cx="3944422" cy="1064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b="1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Code Quality Linters:</a:t>
            </a: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Tools like Pylint and ESLint will evaluate the cleanliness, standardization, and adherence to best practices of refactored code.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5342930" y="6524268"/>
            <a:ext cx="3944422" cy="1064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b="1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Case Accuracy:</a:t>
            </a: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verify the functional correctness of refactored code by running provided test cases and scoring how well the original logic is preserved.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9642634" y="2054543"/>
            <a:ext cx="4322683" cy="5723215"/>
          </a:xfrm>
          <a:prstGeom prst="roundRect">
            <a:avLst>
              <a:gd name="adj" fmla="val 161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9665494" y="2077403"/>
            <a:ext cx="4276963" cy="498872"/>
          </a:xfrm>
          <a:prstGeom prst="roundRect">
            <a:avLst>
              <a:gd name="adj" fmla="val 8502"/>
            </a:avLst>
          </a:prstGeom>
          <a:solidFill>
            <a:srgbClr val="CCEEFF"/>
          </a:solidFill>
          <a:ln/>
        </p:spPr>
      </p:sp>
      <p:sp>
        <p:nvSpPr>
          <p:cNvPr id="20" name="Text 18"/>
          <p:cNvSpPr/>
          <p:nvPr/>
        </p:nvSpPr>
        <p:spPr>
          <a:xfrm>
            <a:off x="9831705" y="2742486"/>
            <a:ext cx="2602706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Human Evaluation Rubric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9831705" y="3115032"/>
            <a:ext cx="3944541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capture qualitative aspects, human volunteers will independently rate outputs using a </a:t>
            </a: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Likert scale (1-5)</a:t>
            </a: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across key dimensions:</a:t>
            </a:r>
            <a:endParaRPr lang="en-US" sz="1300" dirty="0"/>
          </a:p>
        </p:txBody>
      </p:sp>
      <p:sp>
        <p:nvSpPr>
          <p:cNvPr id="22" name="Text 20"/>
          <p:cNvSpPr/>
          <p:nvPr/>
        </p:nvSpPr>
        <p:spPr>
          <a:xfrm>
            <a:off x="9831705" y="4013121"/>
            <a:ext cx="3944541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Correctness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9831705" y="4337328"/>
            <a:ext cx="3944541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Readability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9831705" y="4661535"/>
            <a:ext cx="3944541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Relevance of generated comments</a:t>
            </a:r>
            <a:endParaRPr lang="en-US" sz="1300" dirty="0"/>
          </a:p>
        </p:txBody>
      </p:sp>
      <p:sp>
        <p:nvSpPr>
          <p:cNvPr id="25" name="Text 23"/>
          <p:cNvSpPr/>
          <p:nvPr/>
        </p:nvSpPr>
        <p:spPr>
          <a:xfrm>
            <a:off x="9831705" y="4985742"/>
            <a:ext cx="3944541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Relevance of generated interview questions</a:t>
            </a:r>
            <a:endParaRPr lang="en-US" sz="1300" dirty="0"/>
          </a:p>
        </p:txBody>
      </p:sp>
      <p:sp>
        <p:nvSpPr>
          <p:cNvPr id="26" name="Text 24"/>
          <p:cNvSpPr/>
          <p:nvPr/>
        </p:nvSpPr>
        <p:spPr>
          <a:xfrm>
            <a:off x="9831705" y="5309949"/>
            <a:ext cx="3944541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Conciseness</a:t>
            </a:r>
            <a:endParaRPr lang="en-US" sz="1300" dirty="0"/>
          </a:p>
        </p:txBody>
      </p:sp>
      <p:sp>
        <p:nvSpPr>
          <p:cNvPr id="27" name="Text 25"/>
          <p:cNvSpPr/>
          <p:nvPr/>
        </p:nvSpPr>
        <p:spPr>
          <a:xfrm>
            <a:off x="9831705" y="5675828"/>
            <a:ext cx="3944541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average score from these human evaluations will contribute to the overall assessment for each matrix combination.</a:t>
            </a:r>
            <a:endParaRPr lang="en-US" sz="13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3FF9AC-AFB3-6A3E-112C-2BD16F68E23E}"/>
              </a:ext>
            </a:extLst>
          </p:cNvPr>
          <p:cNvSpPr/>
          <p:nvPr/>
        </p:nvSpPr>
        <p:spPr>
          <a:xfrm>
            <a:off x="12604830" y="7800618"/>
            <a:ext cx="2025570" cy="3013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5579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894</Words>
  <Application>Microsoft Office PowerPoint</Application>
  <PresentationFormat>Custom</PresentationFormat>
  <Paragraphs>119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Inter</vt:lpstr>
      <vt:lpstr>Petrona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Kingfando</dc:creator>
  <cp:lastModifiedBy>Sahil Sharma</cp:lastModifiedBy>
  <cp:revision>4</cp:revision>
  <dcterms:created xsi:type="dcterms:W3CDTF">2025-08-30T07:32:49Z</dcterms:created>
  <dcterms:modified xsi:type="dcterms:W3CDTF">2025-08-30T09:17:17Z</dcterms:modified>
</cp:coreProperties>
</file>